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</p:sldIdLst>
  <p:sldSz cx="9144000" cy="6858000" type="screen4x3"/>
  <p:notesSz cx="6797675" cy="992663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</p:showPr>
  <p:clrMru>
    <a:srgbClr val="11F111"/>
    <a:srgbClr val="6CB3DE"/>
    <a:srgbClr val="5BA0D7"/>
    <a:srgbClr val="D9E021"/>
    <a:srgbClr val="215687"/>
    <a:srgbClr val="2E7AC0"/>
    <a:srgbClr val="6699FF"/>
    <a:srgbClr val="45E5C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840" y="-3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89304D-D7CB-4246-91C5-B9367DBA2632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73C202-C6A2-44BE-909A-7FB3FEEE495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3B95A5-B159-4950-BE96-56BD2E65C619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CE1F49-E8AB-41E7-B4D9-FFD458F30F4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C96CCB-1C35-4F97-852C-966AD1B708A5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0784C7-BECF-4FCA-B38B-54CED7DEFF08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7DB4A-1709-4D7A-B594-0D024A495E6B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CA238B-7413-4B3C-9B7A-1EF1A2586A6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A078D-3105-4983-A2F6-C3CDAA113539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2A0E8-63AC-4497-994A-3BA58749B6F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B76E14-1A12-4B24-9C6C-0B754BE71B81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5B2F1D-9CD4-4D4E-9AC3-6864DA51C85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6256E-7325-48A9-A528-F82E74CDF004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EF6E9-3AF0-41D3-9089-996DF8C9C2A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22A6BA-79B2-4788-8B4D-97CCBB89F3DB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28BF4E-DF74-49A8-8831-FDCE09CBED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E1EC05-696D-4080-AE06-A29416919371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101988-FB01-4AF1-BC00-BD04B6DC896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943F62-FE87-4F9F-AB6C-1334EE450F33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69D68D-09CC-4214-B8C0-A6BE588C557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DDC31-1376-4968-9500-D25FF13A5861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3E1B89-0512-41CF-A679-E49B9188FD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 smtClean="0"/>
              <a:t>Haga clic para modificar el estilo de texto del patrón</a:t>
            </a:r>
          </a:p>
          <a:p>
            <a:pPr lvl="1"/>
            <a:r>
              <a:rPr lang="es-ES" altLang="es-ES" smtClean="0"/>
              <a:t>Segundo nivel</a:t>
            </a:r>
          </a:p>
          <a:p>
            <a:pPr lvl="2"/>
            <a:r>
              <a:rPr lang="es-ES" altLang="es-ES" smtClean="0"/>
              <a:t>Tercer nivel</a:t>
            </a:r>
          </a:p>
          <a:p>
            <a:pPr lvl="3"/>
            <a:r>
              <a:rPr lang="es-ES" altLang="es-ES" smtClean="0"/>
              <a:t>Cuarto nivel</a:t>
            </a:r>
          </a:p>
          <a:p>
            <a:pPr lvl="4"/>
            <a:r>
              <a:rPr lang="es-ES" alt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31F3C23-C555-4B5A-BB14-44DEBD70FC57}" type="datetimeFigureOut">
              <a:rPr lang="es-ES"/>
              <a:pPr>
                <a:defRPr/>
              </a:pPr>
              <a:t>29/03/2016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A11778EF-39BE-4B7E-9098-B45A914F62A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08720"/>
            <a:ext cx="9144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827088" y="1268760"/>
            <a:ext cx="7632700" cy="1836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6800"/>
              </a:lnSpc>
            </a:pPr>
            <a:r>
              <a:rPr lang="en-GB" altLang="es-ES" sz="2800" b="1" dirty="0">
                <a:solidFill>
                  <a:schemeClr val="bg1"/>
                </a:solidFill>
                <a:latin typeface="Georgia" pitchFamily="18" charset="0"/>
              </a:rPr>
              <a:t>SPANISH LAW on SOCIAL ECONOMY</a:t>
            </a:r>
          </a:p>
          <a:p>
            <a:pPr algn="ctr">
              <a:lnSpc>
                <a:spcPts val="6800"/>
              </a:lnSpc>
            </a:pPr>
            <a:r>
              <a:rPr lang="en-GB" altLang="es-ES" sz="2800" b="1" dirty="0">
                <a:solidFill>
                  <a:schemeClr val="bg1"/>
                </a:solidFill>
                <a:latin typeface="Georgia" pitchFamily="18" charset="0"/>
              </a:rPr>
              <a:t>5/2011</a:t>
            </a:r>
          </a:p>
        </p:txBody>
      </p:sp>
      <p:sp>
        <p:nvSpPr>
          <p:cNvPr id="2053" name="TextBox 1"/>
          <p:cNvSpPr txBox="1">
            <a:spLocks noChangeArrowheads="1"/>
          </p:cNvSpPr>
          <p:nvPr/>
        </p:nvSpPr>
        <p:spPr bwMode="auto">
          <a:xfrm>
            <a:off x="2124075" y="3501008"/>
            <a:ext cx="532765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GB" dirty="0" smtClean="0">
                <a:solidFill>
                  <a:schemeClr val="bg1"/>
                </a:solidFill>
              </a:rPr>
              <a:t>Miguel </a:t>
            </a:r>
            <a:r>
              <a:rPr lang="en-GB" dirty="0">
                <a:solidFill>
                  <a:schemeClr val="bg1"/>
                </a:solidFill>
              </a:rPr>
              <a:t>Á</a:t>
            </a:r>
            <a:r>
              <a:rPr lang="en-GB" dirty="0" smtClean="0">
                <a:solidFill>
                  <a:schemeClr val="bg1"/>
                </a:solidFill>
              </a:rPr>
              <a:t>ngel Cabra de Luna, PhD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Member </a:t>
            </a:r>
            <a:r>
              <a:rPr lang="en-US" dirty="0">
                <a:solidFill>
                  <a:schemeClr val="bg1"/>
                </a:solidFill>
              </a:rPr>
              <a:t>of the European Economic and Social Committee, Spanish Enterprise Confederation of the Social Economy</a:t>
            </a:r>
            <a:endParaRPr lang="es-ES" dirty="0">
              <a:solidFill>
                <a:schemeClr val="bg1"/>
              </a:solidFill>
            </a:endParaRPr>
          </a:p>
          <a:p>
            <a:r>
              <a:rPr lang="en-GB" dirty="0" smtClean="0">
                <a:solidFill>
                  <a:schemeClr val="bg1"/>
                </a:solidFill>
              </a:rPr>
              <a:t>V </a:t>
            </a:r>
            <a:r>
              <a:rPr lang="en-GB" dirty="0">
                <a:solidFill>
                  <a:schemeClr val="bg1"/>
                </a:solidFill>
              </a:rPr>
              <a:t>European Forum on Social Entrepreneurship</a:t>
            </a:r>
          </a:p>
          <a:p>
            <a:pPr algn="ctr"/>
            <a:r>
              <a:rPr lang="en-GB" dirty="0" smtClean="0">
                <a:solidFill>
                  <a:schemeClr val="bg1"/>
                </a:solidFill>
              </a:rPr>
              <a:t>1</a:t>
            </a:r>
            <a:r>
              <a:rPr lang="en-GB" baseline="30000" dirty="0" smtClean="0">
                <a:solidFill>
                  <a:schemeClr val="bg1"/>
                </a:solidFill>
              </a:rPr>
              <a:t>st</a:t>
            </a:r>
            <a:r>
              <a:rPr lang="en-GB" dirty="0" smtClean="0">
                <a:solidFill>
                  <a:schemeClr val="bg1"/>
                </a:solidFill>
              </a:rPr>
              <a:t> April </a:t>
            </a:r>
            <a:r>
              <a:rPr lang="en-GB" dirty="0">
                <a:solidFill>
                  <a:schemeClr val="bg1"/>
                </a:solidFill>
              </a:rPr>
              <a:t>2016, Plovdiv (Bulgaria)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0" y="5445224"/>
            <a:ext cx="9144000" cy="14847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058" name="Picture 10" descr="https://upload.wikimedia.org/wikipedia/commons/f/f2/Logo_Cepe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5589240"/>
            <a:ext cx="2174280" cy="1008111"/>
          </a:xfrm>
          <a:prstGeom prst="rect">
            <a:avLst/>
          </a:prstGeom>
          <a:noFill/>
        </p:spPr>
      </p:pic>
      <p:pic>
        <p:nvPicPr>
          <p:cNvPr id="2054" name="Picture 6" descr="C:\Users\isandoval\AppData\Local\Microsoft\Windows\Temporary Internet Files\Content.Outlook\OYZSYKZR\CESE_EN-CMYK-biz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4120" y="5589240"/>
            <a:ext cx="4375872" cy="100811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77813" y="495300"/>
            <a:ext cx="7031037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2800" b="1">
                <a:solidFill>
                  <a:srgbClr val="5BA0D7"/>
                </a:solidFill>
                <a:latin typeface="Georgia" pitchFamily="18" charset="0"/>
              </a:rPr>
              <a:t>III.- PROMOTION AND FOSTERING BY PUBLIC AUTHORITIES</a:t>
            </a:r>
            <a:r>
              <a:rPr lang="en-GB" altLang="es-ES" sz="2400" b="1">
                <a:solidFill>
                  <a:srgbClr val="5BA0D7"/>
                </a:solidFill>
                <a:latin typeface="Georgia" pitchFamily="18" charset="0"/>
              </a:rPr>
              <a:t> </a:t>
            </a:r>
            <a:r>
              <a:rPr lang="en-GB" altLang="es-ES">
                <a:solidFill>
                  <a:srgbClr val="D9E021"/>
                </a:solidFill>
                <a:latin typeface="Georgia" pitchFamily="18" charset="0"/>
              </a:rPr>
              <a:t>(article 8)</a:t>
            </a:r>
            <a:endParaRPr lang="en-GB" altLang="es-ES" sz="2300">
              <a:solidFill>
                <a:srgbClr val="D9E021"/>
              </a:solidFill>
              <a:latin typeface="Georgia" pitchFamily="18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250825" y="1628775"/>
            <a:ext cx="8726488" cy="1152525"/>
          </a:xfrm>
          <a:prstGeom prst="rect">
            <a:avLst/>
          </a:prstGeom>
          <a:solidFill>
            <a:srgbClr val="6CB3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4" name="23 CuadroTexto"/>
          <p:cNvSpPr txBox="1">
            <a:spLocks noChangeArrowheads="1"/>
          </p:cNvSpPr>
          <p:nvPr/>
        </p:nvSpPr>
        <p:spPr bwMode="auto">
          <a:xfrm>
            <a:off x="487363" y="1679575"/>
            <a:ext cx="818832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GB" altLang="es-ES" sz="2200" b="1">
                <a:solidFill>
                  <a:schemeClr val="bg1"/>
                </a:solidFill>
                <a:latin typeface="Georgia" pitchFamily="18" charset="0"/>
              </a:rPr>
              <a:t>The promotion, development and fostering of Social Economy is recognised as an ACTIVITY OF GENERAL INTEREST</a:t>
            </a:r>
            <a:endParaRPr lang="en-GB" altLang="es-ES" sz="220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611188" y="3644900"/>
            <a:ext cx="7848600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Remove any barriers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preventing the setting up and development of economic activity by social economy institutions,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 simplifying administrative procedures</a:t>
            </a: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Foster the variety of initiatives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in Social Economy</a:t>
            </a:r>
          </a:p>
          <a:p>
            <a:pPr>
              <a:lnSpc>
                <a:spcPts val="1900"/>
              </a:lnSpc>
            </a:pP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Promote the principles and values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of Social Economy</a:t>
            </a:r>
          </a:p>
          <a:p>
            <a:pPr>
              <a:lnSpc>
                <a:spcPts val="1900"/>
              </a:lnSpc>
            </a:pP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Promote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professional training and adaptation 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in the sphere of Social Economy undertakings</a:t>
            </a:r>
          </a:p>
        </p:txBody>
      </p:sp>
      <p:pic>
        <p:nvPicPr>
          <p:cNvPr id="8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721100"/>
            <a:ext cx="1952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686300"/>
            <a:ext cx="1952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5157788"/>
            <a:ext cx="195263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5635625"/>
            <a:ext cx="1952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11 CuadroTexto"/>
          <p:cNvSpPr txBox="1">
            <a:spLocks noChangeArrowheads="1"/>
          </p:cNvSpPr>
          <p:nvPr/>
        </p:nvSpPr>
        <p:spPr bwMode="auto">
          <a:xfrm>
            <a:off x="250825" y="3081338"/>
            <a:ext cx="820896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 sz="1900">
                <a:solidFill>
                  <a:schemeClr val="bg1"/>
                </a:solidFill>
                <a:latin typeface="Georgia" pitchFamily="18" charset="0"/>
              </a:rPr>
              <a:t>Public Promotion Policies must meet the following objectives: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77813" y="495300"/>
            <a:ext cx="7246937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2800" b="1">
                <a:solidFill>
                  <a:srgbClr val="5BA0D7"/>
                </a:solidFill>
                <a:latin typeface="Georgia" pitchFamily="18" charset="0"/>
              </a:rPr>
              <a:t>III.- PROMOTION AND FOSTERING BY PUBLIC AUTHORITIES</a:t>
            </a:r>
            <a:r>
              <a:rPr lang="en-GB" altLang="es-ES" sz="2400" b="1">
                <a:solidFill>
                  <a:srgbClr val="5BA0D7"/>
                </a:solidFill>
                <a:latin typeface="Georgia" pitchFamily="18" charset="0"/>
              </a:rPr>
              <a:t> </a:t>
            </a:r>
            <a:r>
              <a:rPr lang="en-GB" altLang="es-ES">
                <a:solidFill>
                  <a:srgbClr val="D9E021"/>
                </a:solidFill>
                <a:latin typeface="Georgia" pitchFamily="18" charset="0"/>
              </a:rPr>
              <a:t>(article 8)</a:t>
            </a:r>
            <a:endParaRPr lang="en-GB" altLang="es-ES" sz="2300">
              <a:solidFill>
                <a:srgbClr val="D9E021"/>
              </a:solidFill>
              <a:latin typeface="Georgia" pitchFamily="18" charset="0"/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827088" y="2782888"/>
            <a:ext cx="7561262" cy="2022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Facilitate access to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technological and organisational innovation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processes to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entrepreneurs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in Social Economy undertakings</a:t>
            </a:r>
          </a:p>
          <a:p>
            <a:pPr>
              <a:lnSpc>
                <a:spcPts val="1900"/>
              </a:lnSpc>
            </a:pP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Involve Social Economy Institutions in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Active Employment Policies</a:t>
            </a:r>
          </a:p>
          <a:p>
            <a:pPr>
              <a:lnSpc>
                <a:spcPts val="1900"/>
              </a:lnSpc>
            </a:pP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Introduce references to Social Economy in the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Syllabus in Education</a:t>
            </a:r>
            <a:r>
              <a:rPr lang="en-GB" altLang="es-ES"/>
              <a:t> </a:t>
            </a:r>
          </a:p>
        </p:txBody>
      </p:sp>
      <p:pic>
        <p:nvPicPr>
          <p:cNvPr id="8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2859088"/>
            <a:ext cx="195263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3789363"/>
            <a:ext cx="195263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4508500"/>
            <a:ext cx="1952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77813" y="495300"/>
            <a:ext cx="7031037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2800" b="1">
                <a:solidFill>
                  <a:srgbClr val="5BA0D7"/>
                </a:solidFill>
                <a:latin typeface="Georgia" pitchFamily="18" charset="0"/>
              </a:rPr>
              <a:t>III.- PROMOTION AND FOSTERING BY PUBLIC AUTHORITIES</a:t>
            </a:r>
            <a:r>
              <a:rPr lang="en-GB" altLang="es-ES" sz="2400" b="1">
                <a:solidFill>
                  <a:srgbClr val="5BA0D7"/>
                </a:solidFill>
                <a:latin typeface="Georgia" pitchFamily="18" charset="0"/>
              </a:rPr>
              <a:t> </a:t>
            </a:r>
            <a:r>
              <a:rPr lang="en-GB" altLang="es-ES">
                <a:solidFill>
                  <a:srgbClr val="D9E021"/>
                </a:solidFill>
                <a:latin typeface="Georgia" pitchFamily="18" charset="0"/>
              </a:rPr>
              <a:t>(article 8)</a:t>
            </a:r>
            <a:endParaRPr lang="en-GB" altLang="es-ES" sz="2300">
              <a:solidFill>
                <a:srgbClr val="D9E021"/>
              </a:solidFill>
              <a:latin typeface="Georgia" pitchFamily="18" charset="0"/>
            </a:endParaRPr>
          </a:p>
        </p:txBody>
      </p:sp>
      <p:sp>
        <p:nvSpPr>
          <p:cNvPr id="11" name="10 CuadroTexto"/>
          <p:cNvSpPr txBox="1">
            <a:spLocks noChangeArrowheads="1"/>
          </p:cNvSpPr>
          <p:nvPr/>
        </p:nvSpPr>
        <p:spPr bwMode="auto">
          <a:xfrm>
            <a:off x="250825" y="1773238"/>
            <a:ext cx="820896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 sz="1900">
                <a:solidFill>
                  <a:schemeClr val="bg1"/>
                </a:solidFill>
                <a:latin typeface="Georgia" pitchFamily="18" charset="0"/>
              </a:rPr>
              <a:t>Similarly, the law establishes </a:t>
            </a:r>
            <a:r>
              <a:rPr lang="en-GB" altLang="es-ES" sz="1900" b="1">
                <a:solidFill>
                  <a:srgbClr val="D9E021"/>
                </a:solidFill>
                <a:latin typeface="Georgia" pitchFamily="18" charset="0"/>
              </a:rPr>
              <a:t>the Government’s obligation to:</a:t>
            </a:r>
          </a:p>
        </p:txBody>
      </p:sp>
      <p:sp>
        <p:nvSpPr>
          <p:cNvPr id="12" name="11 CuadroTexto"/>
          <p:cNvSpPr txBox="1">
            <a:spLocks noChangeArrowheads="1"/>
          </p:cNvSpPr>
          <p:nvPr/>
        </p:nvSpPr>
        <p:spPr bwMode="auto">
          <a:xfrm>
            <a:off x="539750" y="2492375"/>
            <a:ext cx="3625850" cy="129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 sz="1700">
                <a:solidFill>
                  <a:schemeClr val="bg1"/>
                </a:solidFill>
                <a:latin typeface="Georgia" pitchFamily="18" charset="0"/>
              </a:rPr>
              <a:t>Consider </a:t>
            </a:r>
            <a:r>
              <a:rPr lang="en-GB" altLang="es-ES" sz="1700" b="1">
                <a:solidFill>
                  <a:srgbClr val="D9E021"/>
                </a:solidFill>
                <a:latin typeface="Georgia" pitchFamily="18" charset="0"/>
              </a:rPr>
              <a:t>Social Economy</a:t>
            </a:r>
            <a:r>
              <a:rPr lang="en-GB" altLang="es-ES" sz="1700">
                <a:solidFill>
                  <a:schemeClr val="bg1"/>
                </a:solidFill>
                <a:latin typeface="Georgia" pitchFamily="18" charset="0"/>
              </a:rPr>
              <a:t> especially within </a:t>
            </a:r>
            <a:r>
              <a:rPr lang="en-GB" altLang="es-ES" sz="1700" b="1">
                <a:solidFill>
                  <a:srgbClr val="D9E021"/>
                </a:solidFill>
                <a:latin typeface="Georgia" pitchFamily="18" charset="0"/>
              </a:rPr>
              <a:t>strategies to improve business competitiveness and productivity</a:t>
            </a:r>
          </a:p>
        </p:txBody>
      </p:sp>
      <p:sp>
        <p:nvSpPr>
          <p:cNvPr id="13" name="12 CuadroTexto"/>
          <p:cNvSpPr txBox="1">
            <a:spLocks noChangeArrowheads="1"/>
          </p:cNvSpPr>
          <p:nvPr/>
        </p:nvSpPr>
        <p:spPr bwMode="auto">
          <a:xfrm>
            <a:off x="565150" y="4365625"/>
            <a:ext cx="3625850" cy="178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 sz="1700" b="1">
                <a:solidFill>
                  <a:srgbClr val="D9E021"/>
                </a:solidFill>
                <a:latin typeface="Georgia" pitchFamily="18" charset="0"/>
              </a:rPr>
              <a:t>Within 2 years after this Law enters into force, </a:t>
            </a:r>
            <a:r>
              <a:rPr lang="en-GB" altLang="es-ES" sz="1700">
                <a:solidFill>
                  <a:schemeClr val="bg1"/>
                </a:solidFill>
                <a:latin typeface="Georgia" pitchFamily="18" charset="0"/>
              </a:rPr>
              <a:t>the Government will submit to Parliament </a:t>
            </a:r>
            <a:r>
              <a:rPr lang="en-GB" altLang="es-ES" sz="1700" b="1">
                <a:solidFill>
                  <a:srgbClr val="D9E021"/>
                </a:solidFill>
                <a:latin typeface="Georgia" pitchFamily="18" charset="0"/>
              </a:rPr>
              <a:t>a report analysing and assessing the effects and consequences</a:t>
            </a:r>
            <a:r>
              <a:rPr lang="en-GB" altLang="es-ES" sz="1700">
                <a:solidFill>
                  <a:schemeClr val="bg1"/>
                </a:solidFill>
                <a:latin typeface="Georgia" pitchFamily="18" charset="0"/>
              </a:rPr>
              <a:t> of implementing its contents.</a:t>
            </a:r>
            <a:endParaRPr lang="en-GB" altLang="es-ES" sz="1700" b="1">
              <a:solidFill>
                <a:srgbClr val="D9E021"/>
              </a:solidFill>
              <a:latin typeface="Georgia" pitchFamily="18" charset="0"/>
            </a:endParaRPr>
          </a:p>
        </p:txBody>
      </p:sp>
      <p:sp>
        <p:nvSpPr>
          <p:cNvPr id="14" name="13 CuadroTexto"/>
          <p:cNvSpPr txBox="1">
            <a:spLocks noChangeArrowheads="1"/>
          </p:cNvSpPr>
          <p:nvPr/>
        </p:nvSpPr>
        <p:spPr bwMode="auto">
          <a:xfrm>
            <a:off x="5435600" y="2565400"/>
            <a:ext cx="3313113" cy="226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 sz="1700">
                <a:solidFill>
                  <a:schemeClr val="bg1"/>
                </a:solidFill>
                <a:latin typeface="Georgia" pitchFamily="18" charset="0"/>
              </a:rPr>
              <a:t>Within </a:t>
            </a:r>
            <a:r>
              <a:rPr lang="en-GB" altLang="es-ES" sz="1700" b="1">
                <a:solidFill>
                  <a:srgbClr val="D9E021"/>
                </a:solidFill>
                <a:latin typeface="Georgia" pitchFamily="18" charset="0"/>
              </a:rPr>
              <a:t>six months </a:t>
            </a:r>
            <a:r>
              <a:rPr lang="en-GB" altLang="es-ES" sz="1700">
                <a:solidFill>
                  <a:schemeClr val="bg1"/>
                </a:solidFill>
                <a:latin typeface="Georgia" pitchFamily="18" charset="0"/>
              </a:rPr>
              <a:t>after the law enters into force, approval of a </a:t>
            </a:r>
            <a:r>
              <a:rPr lang="en-GB" altLang="es-ES" sz="1700" b="1">
                <a:solidFill>
                  <a:srgbClr val="D9E021"/>
                </a:solidFill>
                <a:latin typeface="Georgia" pitchFamily="18" charset="0"/>
              </a:rPr>
              <a:t>programme fostering social economy institutions, </a:t>
            </a:r>
            <a:r>
              <a:rPr lang="en-GB" altLang="es-ES" sz="1700">
                <a:solidFill>
                  <a:schemeClr val="bg1"/>
                </a:solidFill>
                <a:latin typeface="Georgia" pitchFamily="18" charset="0"/>
              </a:rPr>
              <a:t>focusing especially on those that are singularly rooted in their surroundings and those that generate employment in the most disadvantaged sectors. </a:t>
            </a:r>
            <a:endParaRPr lang="en-GB" altLang="es-ES" sz="1700" b="1">
              <a:solidFill>
                <a:srgbClr val="D9E021"/>
              </a:solidFill>
              <a:latin typeface="Georgia" pitchFamily="18" charset="0"/>
            </a:endParaRPr>
          </a:p>
        </p:txBody>
      </p:sp>
      <p:cxnSp>
        <p:nvCxnSpPr>
          <p:cNvPr id="16" name="15 Conector recto"/>
          <p:cNvCxnSpPr/>
          <p:nvPr/>
        </p:nvCxnSpPr>
        <p:spPr>
          <a:xfrm rot="5400000">
            <a:off x="-180975" y="3141663"/>
            <a:ext cx="1152525" cy="0"/>
          </a:xfrm>
          <a:prstGeom prst="line">
            <a:avLst/>
          </a:prstGeom>
          <a:ln w="38100">
            <a:solidFill>
              <a:srgbClr val="D9E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 rot="5400000">
            <a:off x="-467518" y="5372894"/>
            <a:ext cx="1871662" cy="0"/>
          </a:xfrm>
          <a:prstGeom prst="line">
            <a:avLst/>
          </a:prstGeom>
          <a:ln w="38100">
            <a:solidFill>
              <a:srgbClr val="D9E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"/>
          <p:cNvCxnSpPr/>
          <p:nvPr/>
        </p:nvCxnSpPr>
        <p:spPr>
          <a:xfrm rot="5400000">
            <a:off x="4067969" y="3717132"/>
            <a:ext cx="2160587" cy="0"/>
          </a:xfrm>
          <a:prstGeom prst="line">
            <a:avLst/>
          </a:prstGeom>
          <a:ln w="38100">
            <a:solidFill>
              <a:srgbClr val="D9E02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77813" y="495300"/>
            <a:ext cx="6767512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2800" b="1">
                <a:solidFill>
                  <a:srgbClr val="5BA0D7"/>
                </a:solidFill>
                <a:latin typeface="Georgia" pitchFamily="18" charset="0"/>
              </a:rPr>
              <a:t>III.- SPECIFIC MEASURES</a:t>
            </a:r>
            <a:endParaRPr lang="en-GB" altLang="es-ES" sz="2800">
              <a:solidFill>
                <a:srgbClr val="D9E021"/>
              </a:solidFill>
              <a:latin typeface="Georgia" pitchFamily="18" charset="0"/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827088" y="1700213"/>
            <a:ext cx="7561262" cy="395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Review of regulations necessary to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remove limitations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for Social Economy institutions so they may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operate in any economic activity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without unjustified obstacles.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Referral to Parliament of the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Law on Employee-Owned Companies. 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Adopt the measures necessary to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guarantee statistical information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regarding Social Economy Institutions.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Establish the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Legal Regulation of ONCE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as a Singular Institution.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Allow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housing cooperatives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to transfer or let housing of their property that was started prior to this Law entering into force to non-member third parties.</a:t>
            </a:r>
          </a:p>
        </p:txBody>
      </p:sp>
      <p:pic>
        <p:nvPicPr>
          <p:cNvPr id="8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1916113"/>
            <a:ext cx="195263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2862263"/>
            <a:ext cx="195263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3644900"/>
            <a:ext cx="1952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4365625"/>
            <a:ext cx="19526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5084763"/>
            <a:ext cx="195263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>
            <a:spLocks noChangeArrowheads="1"/>
          </p:cNvSpPr>
          <p:nvPr/>
        </p:nvSpPr>
        <p:spPr bwMode="auto">
          <a:xfrm>
            <a:off x="3059832" y="5157192"/>
            <a:ext cx="3816350" cy="409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4800" b="1" dirty="0">
                <a:solidFill>
                  <a:srgbClr val="6CB3DE"/>
                </a:solidFill>
                <a:latin typeface="Georgia" pitchFamily="18" charset="0"/>
              </a:rPr>
              <a:t>Thank You</a:t>
            </a:r>
            <a:endParaRPr lang="en-GB" altLang="es-ES" sz="4400" dirty="0">
              <a:solidFill>
                <a:srgbClr val="6CB3DE"/>
              </a:solidFill>
              <a:latin typeface="Georgia" pitchFamily="18" charset="0"/>
            </a:endParaRPr>
          </a:p>
        </p:txBody>
      </p:sp>
      <p:sp>
        <p:nvSpPr>
          <p:cNvPr id="7" name="6 Rectángulo"/>
          <p:cNvSpPr/>
          <p:nvPr/>
        </p:nvSpPr>
        <p:spPr>
          <a:xfrm>
            <a:off x="0" y="2780928"/>
            <a:ext cx="9107488" cy="14847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8" name="Picture 10" descr="https://upload.wikimedia.org/wikipedia/commons/f/f2/Logo_Cepe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67736" y="2952328"/>
            <a:ext cx="2174280" cy="1008111"/>
          </a:xfrm>
          <a:prstGeom prst="rect">
            <a:avLst/>
          </a:prstGeom>
          <a:noFill/>
        </p:spPr>
      </p:pic>
      <p:pic>
        <p:nvPicPr>
          <p:cNvPr id="9" name="Picture 6" descr="C:\Users\isandoval\AppData\Local\Microsoft\Windows\Temporary Internet Files\Content.Outlook\OYZSYKZR\CESE_EN-CMYK-biz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24120" y="2952328"/>
            <a:ext cx="4375872" cy="1008112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50825" y="1155725"/>
            <a:ext cx="67691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000"/>
              </a:lnSpc>
            </a:pPr>
            <a:r>
              <a:rPr lang="en-GB" altLang="es-ES" sz="2700" b="1" dirty="0">
                <a:solidFill>
                  <a:srgbClr val="5BA0D7"/>
                </a:solidFill>
                <a:latin typeface="Georgia" pitchFamily="18" charset="0"/>
              </a:rPr>
              <a:t>GENERAL BACKGROUND</a:t>
            </a:r>
          </a:p>
        </p:txBody>
      </p:sp>
      <p:pic>
        <p:nvPicPr>
          <p:cNvPr id="3075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1833563"/>
            <a:ext cx="185738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2595563"/>
            <a:ext cx="185738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3141663"/>
            <a:ext cx="185738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750" y="3921125"/>
            <a:ext cx="185738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742950" y="1773238"/>
            <a:ext cx="7861300" cy="263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2000" dirty="0">
                <a:solidFill>
                  <a:schemeClr val="bg1"/>
                </a:solidFill>
                <a:latin typeface="Georgia" pitchFamily="18" charset="0"/>
              </a:rPr>
              <a:t>Until the passing of this Law, </a:t>
            </a:r>
            <a:r>
              <a:rPr lang="en-GB" altLang="es-ES" sz="2000" b="1" dirty="0">
                <a:solidFill>
                  <a:srgbClr val="D9E021"/>
                </a:solidFill>
                <a:latin typeface="Georgia" pitchFamily="18" charset="0"/>
              </a:rPr>
              <a:t>no legal framework</a:t>
            </a:r>
            <a:r>
              <a:rPr lang="en-GB" altLang="es-ES" sz="2000" dirty="0">
                <a:solidFill>
                  <a:schemeClr val="bg1"/>
                </a:solidFill>
                <a:latin typeface="Georgia" pitchFamily="18" charset="0"/>
              </a:rPr>
              <a:t> existed in Spain that encompassed </a:t>
            </a:r>
            <a:r>
              <a:rPr lang="en-GB" altLang="es-ES" sz="2000" b="1" dirty="0">
                <a:solidFill>
                  <a:srgbClr val="D9E021"/>
                </a:solidFill>
                <a:latin typeface="Georgia" pitchFamily="18" charset="0"/>
              </a:rPr>
              <a:t>Social Economy as a whole</a:t>
            </a:r>
            <a:r>
              <a:rPr lang="en-GB" altLang="es-ES" sz="2000" dirty="0">
                <a:solidFill>
                  <a:schemeClr val="bg1"/>
                </a:solidFill>
                <a:latin typeface="Georgia" pitchFamily="18" charset="0"/>
              </a:rPr>
              <a:t> </a:t>
            </a:r>
            <a:endParaRPr lang="en-GB" altLang="es-ES" sz="2000" b="1" dirty="0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2000"/>
              </a:lnSpc>
            </a:pPr>
            <a:endParaRPr lang="en-GB" altLang="es-ES" sz="2000" b="1" dirty="0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2000"/>
              </a:lnSpc>
            </a:pPr>
            <a:r>
              <a:rPr lang="en-GB" altLang="es-ES" sz="2000" dirty="0">
                <a:solidFill>
                  <a:schemeClr val="bg1"/>
                </a:solidFill>
                <a:latin typeface="Georgia" pitchFamily="18" charset="0"/>
              </a:rPr>
              <a:t>This is a </a:t>
            </a:r>
            <a:r>
              <a:rPr lang="en-GB" altLang="es-ES" sz="2000" b="1" dirty="0">
                <a:solidFill>
                  <a:srgbClr val="D9E021"/>
                </a:solidFill>
                <a:latin typeface="Georgia" pitchFamily="18" charset="0"/>
              </a:rPr>
              <a:t>pioneering law</a:t>
            </a:r>
            <a:r>
              <a:rPr lang="en-GB" altLang="es-ES" sz="2000" dirty="0">
                <a:solidFill>
                  <a:schemeClr val="bg1"/>
                </a:solidFill>
                <a:latin typeface="Georgia" pitchFamily="18" charset="0"/>
              </a:rPr>
              <a:t> in Europe and across the world</a:t>
            </a:r>
          </a:p>
          <a:p>
            <a:pPr>
              <a:lnSpc>
                <a:spcPts val="2000"/>
              </a:lnSpc>
            </a:pPr>
            <a:endParaRPr lang="en-GB" altLang="es-ES" sz="2000" b="1" dirty="0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2000"/>
              </a:lnSpc>
            </a:pPr>
            <a:r>
              <a:rPr lang="en-GB" altLang="es-ES" sz="2000" dirty="0">
                <a:solidFill>
                  <a:schemeClr val="bg1"/>
                </a:solidFill>
                <a:latin typeface="Georgia" pitchFamily="18" charset="0"/>
              </a:rPr>
              <a:t>The law was </a:t>
            </a:r>
            <a:r>
              <a:rPr lang="en-GB" altLang="es-ES" sz="2000" b="1" dirty="0">
                <a:solidFill>
                  <a:srgbClr val="D9E021"/>
                </a:solidFill>
                <a:latin typeface="Georgia" pitchFamily="18" charset="0"/>
              </a:rPr>
              <a:t>passed unanimously</a:t>
            </a:r>
            <a:r>
              <a:rPr lang="en-GB" altLang="es-ES" sz="2000" dirty="0">
                <a:solidFill>
                  <a:schemeClr val="bg1"/>
                </a:solidFill>
                <a:latin typeface="Georgia" pitchFamily="18" charset="0"/>
              </a:rPr>
              <a:t> guaranteeing its stability in the mid and long term</a:t>
            </a:r>
            <a:endParaRPr lang="en-GB" altLang="es-ES" sz="2000" b="1" dirty="0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2000"/>
              </a:lnSpc>
            </a:pPr>
            <a:endParaRPr lang="en-GB" altLang="es-ES" sz="2000" b="1" dirty="0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2000"/>
              </a:lnSpc>
            </a:pPr>
            <a:r>
              <a:rPr lang="en-GB" altLang="es-ES" sz="2000" dirty="0">
                <a:solidFill>
                  <a:schemeClr val="bg1"/>
                </a:solidFill>
                <a:latin typeface="Georgia" pitchFamily="18" charset="0"/>
              </a:rPr>
              <a:t>This is an </a:t>
            </a:r>
            <a:r>
              <a:rPr lang="en-GB" altLang="es-ES" sz="2000" b="1" dirty="0">
                <a:solidFill>
                  <a:srgbClr val="D9E021"/>
                </a:solidFill>
                <a:latin typeface="Georgia" pitchFamily="18" charset="0"/>
              </a:rPr>
              <a:t>“umbrella law”</a:t>
            </a:r>
            <a:r>
              <a:rPr lang="en-GB" altLang="es-ES" sz="2000" dirty="0">
                <a:solidFill>
                  <a:schemeClr val="bg1"/>
                </a:solidFill>
                <a:latin typeface="Georgia" pitchFamily="18" charset="0"/>
              </a:rPr>
              <a:t>: it does not substitute specific regulation for each of the families that make up Social Economy</a:t>
            </a:r>
          </a:p>
        </p:txBody>
      </p:sp>
      <p:sp>
        <p:nvSpPr>
          <p:cNvPr id="11" name="10 CuadroTexto"/>
          <p:cNvSpPr txBox="1">
            <a:spLocks noChangeArrowheads="1"/>
          </p:cNvSpPr>
          <p:nvPr/>
        </p:nvSpPr>
        <p:spPr bwMode="auto">
          <a:xfrm>
            <a:off x="323850" y="4968875"/>
            <a:ext cx="67691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000"/>
              </a:lnSpc>
            </a:pPr>
            <a:r>
              <a:rPr lang="en-GB" altLang="es-ES" sz="2700" b="1">
                <a:solidFill>
                  <a:srgbClr val="5BA0D7"/>
                </a:solidFill>
                <a:latin typeface="Georgia" pitchFamily="18" charset="0"/>
              </a:rPr>
              <a:t>OBJECTIVE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425450" y="5440363"/>
            <a:ext cx="7891463" cy="800100"/>
          </a:xfrm>
          <a:prstGeom prst="rect">
            <a:avLst/>
          </a:prstGeom>
          <a:solidFill>
            <a:srgbClr val="6CB3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3" name="12 CuadroTexto"/>
          <p:cNvSpPr txBox="1">
            <a:spLocks noChangeArrowheads="1"/>
          </p:cNvSpPr>
          <p:nvPr/>
        </p:nvSpPr>
        <p:spPr bwMode="auto">
          <a:xfrm>
            <a:off x="611188" y="5516563"/>
            <a:ext cx="7862887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2000" dirty="0">
                <a:solidFill>
                  <a:schemeClr val="bg1"/>
                </a:solidFill>
                <a:latin typeface="Georgia" pitchFamily="18" charset="0"/>
              </a:rPr>
              <a:t>The Law establishes a single legal framework that offers </a:t>
            </a:r>
            <a:r>
              <a:rPr lang="en-GB" altLang="es-ES" sz="2000" b="1" dirty="0">
                <a:solidFill>
                  <a:srgbClr val="215687"/>
                </a:solidFill>
                <a:latin typeface="Georgia" pitchFamily="18" charset="0"/>
              </a:rPr>
              <a:t>greater security, recognition and visibility</a:t>
            </a:r>
            <a:r>
              <a:rPr lang="en-GB" altLang="es-ES" sz="2000" dirty="0">
                <a:solidFill>
                  <a:schemeClr val="bg1"/>
                </a:solidFill>
                <a:latin typeface="Georgia" pitchFamily="18" charset="0"/>
              </a:rPr>
              <a:t> to Social Economy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315913" y="566738"/>
            <a:ext cx="67691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000"/>
              </a:lnSpc>
            </a:pPr>
            <a:r>
              <a:rPr lang="en-GB" altLang="es-ES" sz="2800" b="1">
                <a:solidFill>
                  <a:srgbClr val="5BA0D7"/>
                </a:solidFill>
                <a:latin typeface="Georgia" pitchFamily="18" charset="0"/>
              </a:rPr>
              <a:t>CONTENT</a:t>
            </a:r>
          </a:p>
        </p:txBody>
      </p:sp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352425" y="1412875"/>
            <a:ext cx="786130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2000" b="1">
                <a:solidFill>
                  <a:schemeClr val="bg1"/>
                </a:solidFill>
                <a:latin typeface="Georgia" pitchFamily="18" charset="0"/>
              </a:rPr>
              <a:t>The Law comprises</a:t>
            </a:r>
          </a:p>
        </p:txBody>
      </p:sp>
      <p:sp>
        <p:nvSpPr>
          <p:cNvPr id="12" name="11 Rectángulo"/>
          <p:cNvSpPr/>
          <p:nvPr/>
        </p:nvSpPr>
        <p:spPr>
          <a:xfrm>
            <a:off x="250825" y="3894138"/>
            <a:ext cx="8726488" cy="561975"/>
          </a:xfrm>
          <a:prstGeom prst="rect">
            <a:avLst/>
          </a:prstGeom>
          <a:solidFill>
            <a:srgbClr val="6CB3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4" name="13 CuadroTexto"/>
          <p:cNvSpPr txBox="1">
            <a:spLocks noChangeArrowheads="1"/>
          </p:cNvSpPr>
          <p:nvPr/>
        </p:nvSpPr>
        <p:spPr bwMode="auto">
          <a:xfrm>
            <a:off x="3419475" y="1341438"/>
            <a:ext cx="4681538" cy="41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4400" b="1">
                <a:solidFill>
                  <a:srgbClr val="11F111"/>
                </a:solidFill>
                <a:latin typeface="Georgia" pitchFamily="18" charset="0"/>
              </a:rPr>
              <a:t>13</a:t>
            </a:r>
            <a:r>
              <a:rPr lang="en-GB" altLang="es-ES" sz="4400" b="1">
                <a:solidFill>
                  <a:srgbClr val="D9E021"/>
                </a:solidFill>
                <a:latin typeface="Georgia" pitchFamily="18" charset="0"/>
              </a:rPr>
              <a:t> </a:t>
            </a:r>
            <a:r>
              <a:rPr lang="en-GB" altLang="es-ES" sz="2000" b="1">
                <a:solidFill>
                  <a:srgbClr val="D9E021"/>
                </a:solidFill>
                <a:latin typeface="Georgia" pitchFamily="18" charset="0"/>
              </a:rPr>
              <a:t> </a:t>
            </a:r>
            <a:r>
              <a:rPr lang="en-GB" altLang="es-ES" sz="2800" b="1">
                <a:solidFill>
                  <a:srgbClr val="D9E021"/>
                </a:solidFill>
                <a:latin typeface="Georgia" pitchFamily="18" charset="0"/>
              </a:rPr>
              <a:t>articles</a:t>
            </a:r>
            <a:endParaRPr lang="en-GB" altLang="es-ES" sz="1600" b="1">
              <a:solidFill>
                <a:srgbClr val="D9E021"/>
              </a:solidFill>
              <a:latin typeface="Georgia" pitchFamily="18" charset="0"/>
            </a:endParaRPr>
          </a:p>
        </p:txBody>
      </p:sp>
      <p:sp>
        <p:nvSpPr>
          <p:cNvPr id="15" name="14 CuadroTexto"/>
          <p:cNvSpPr txBox="1">
            <a:spLocks noChangeArrowheads="1"/>
          </p:cNvSpPr>
          <p:nvPr/>
        </p:nvSpPr>
        <p:spPr bwMode="auto">
          <a:xfrm>
            <a:off x="2843213" y="1916113"/>
            <a:ext cx="4681537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4400" b="1">
                <a:solidFill>
                  <a:srgbClr val="11F111"/>
                </a:solidFill>
                <a:latin typeface="Georgia" pitchFamily="18" charset="0"/>
              </a:rPr>
              <a:t>7</a:t>
            </a:r>
            <a:r>
              <a:rPr lang="en-GB" altLang="es-ES" sz="4400" b="1">
                <a:solidFill>
                  <a:srgbClr val="D9E021"/>
                </a:solidFill>
                <a:latin typeface="Georgia" pitchFamily="18" charset="0"/>
              </a:rPr>
              <a:t> </a:t>
            </a:r>
            <a:r>
              <a:rPr lang="en-GB" altLang="es-ES" sz="2000" b="1">
                <a:solidFill>
                  <a:srgbClr val="D9E021"/>
                </a:solidFill>
                <a:latin typeface="Georgia" pitchFamily="18" charset="0"/>
              </a:rPr>
              <a:t> </a:t>
            </a:r>
            <a:r>
              <a:rPr lang="en-GB" altLang="es-ES" sz="1600" b="1">
                <a:solidFill>
                  <a:srgbClr val="D9E021"/>
                </a:solidFill>
                <a:latin typeface="Georgia" pitchFamily="18" charset="0"/>
              </a:rPr>
              <a:t>additional</a:t>
            </a:r>
            <a:r>
              <a:rPr lang="en-GB" altLang="es-ES" sz="2800" b="1">
                <a:solidFill>
                  <a:srgbClr val="D9E021"/>
                </a:solidFill>
                <a:latin typeface="Georgia" pitchFamily="18" charset="0"/>
              </a:rPr>
              <a:t> provisions</a:t>
            </a:r>
          </a:p>
        </p:txBody>
      </p:sp>
      <p:sp>
        <p:nvSpPr>
          <p:cNvPr id="16" name="15 CuadroTexto"/>
          <p:cNvSpPr txBox="1">
            <a:spLocks noChangeArrowheads="1"/>
          </p:cNvSpPr>
          <p:nvPr/>
        </p:nvSpPr>
        <p:spPr bwMode="auto">
          <a:xfrm>
            <a:off x="2301875" y="2578100"/>
            <a:ext cx="467995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4400" b="1">
                <a:solidFill>
                  <a:srgbClr val="11F111"/>
                </a:solidFill>
                <a:latin typeface="Georgia" pitchFamily="18" charset="0"/>
              </a:rPr>
              <a:t>4</a:t>
            </a:r>
            <a:r>
              <a:rPr lang="en-GB" altLang="es-ES" sz="4400" b="1">
                <a:solidFill>
                  <a:srgbClr val="D9E021"/>
                </a:solidFill>
                <a:latin typeface="Georgia" pitchFamily="18" charset="0"/>
              </a:rPr>
              <a:t> </a:t>
            </a:r>
            <a:r>
              <a:rPr lang="en-GB" altLang="es-ES" sz="1600" b="1">
                <a:solidFill>
                  <a:srgbClr val="D9E021"/>
                </a:solidFill>
                <a:latin typeface="Georgia" pitchFamily="18" charset="0"/>
              </a:rPr>
              <a:t>final</a:t>
            </a:r>
            <a:r>
              <a:rPr lang="en-GB" altLang="es-ES" sz="2800" b="1">
                <a:solidFill>
                  <a:srgbClr val="D9E021"/>
                </a:solidFill>
                <a:latin typeface="Georgia" pitchFamily="18" charset="0"/>
              </a:rPr>
              <a:t> provisions</a:t>
            </a:r>
          </a:p>
        </p:txBody>
      </p:sp>
      <p:sp>
        <p:nvSpPr>
          <p:cNvPr id="17" name="16 CuadroTexto"/>
          <p:cNvSpPr txBox="1">
            <a:spLocks noChangeArrowheads="1"/>
          </p:cNvSpPr>
          <p:nvPr/>
        </p:nvSpPr>
        <p:spPr bwMode="auto">
          <a:xfrm>
            <a:off x="1692275" y="3125788"/>
            <a:ext cx="4679950" cy="34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4400" b="1">
                <a:solidFill>
                  <a:srgbClr val="11F111"/>
                </a:solidFill>
                <a:latin typeface="Georgia" pitchFamily="18" charset="0"/>
              </a:rPr>
              <a:t>2</a:t>
            </a:r>
            <a:r>
              <a:rPr lang="en-GB" altLang="es-ES" sz="4400" b="1">
                <a:solidFill>
                  <a:srgbClr val="D9E021"/>
                </a:solidFill>
                <a:latin typeface="Georgia" pitchFamily="18" charset="0"/>
              </a:rPr>
              <a:t> </a:t>
            </a:r>
            <a:r>
              <a:rPr lang="en-GB" altLang="es-ES" sz="1600" b="1">
                <a:solidFill>
                  <a:srgbClr val="D9E021"/>
                </a:solidFill>
                <a:latin typeface="Georgia" pitchFamily="18" charset="0"/>
              </a:rPr>
              <a:t>transitional </a:t>
            </a:r>
            <a:r>
              <a:rPr lang="en-GB" altLang="es-ES" sz="2800" b="1">
                <a:solidFill>
                  <a:srgbClr val="D9E021"/>
                </a:solidFill>
                <a:latin typeface="Georgia" pitchFamily="18" charset="0"/>
              </a:rPr>
              <a:t>provisions</a:t>
            </a:r>
          </a:p>
        </p:txBody>
      </p:sp>
      <p:sp>
        <p:nvSpPr>
          <p:cNvPr id="18" name="17 CuadroTexto"/>
          <p:cNvSpPr txBox="1">
            <a:spLocks noChangeArrowheads="1"/>
          </p:cNvSpPr>
          <p:nvPr/>
        </p:nvSpPr>
        <p:spPr bwMode="auto">
          <a:xfrm>
            <a:off x="323850" y="3960813"/>
            <a:ext cx="3960813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000"/>
              </a:lnSpc>
            </a:pPr>
            <a:r>
              <a:rPr lang="en-GB" altLang="es-ES" sz="2800" b="1">
                <a:solidFill>
                  <a:schemeClr val="bg1"/>
                </a:solidFill>
                <a:latin typeface="Georgia" pitchFamily="18" charset="0"/>
              </a:rPr>
              <a:t>Theme Blocks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250825" y="4581525"/>
            <a:ext cx="2079625" cy="1897063"/>
          </a:xfrm>
          <a:prstGeom prst="rect">
            <a:avLst/>
          </a:prstGeom>
          <a:solidFill>
            <a:srgbClr val="6CB3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1" name="20 Rectángulo"/>
          <p:cNvSpPr/>
          <p:nvPr/>
        </p:nvSpPr>
        <p:spPr>
          <a:xfrm>
            <a:off x="2457450" y="4581525"/>
            <a:ext cx="2079625" cy="1897063"/>
          </a:xfrm>
          <a:prstGeom prst="rect">
            <a:avLst/>
          </a:prstGeom>
          <a:solidFill>
            <a:srgbClr val="6CB3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2" name="21 Rectángulo"/>
          <p:cNvSpPr/>
          <p:nvPr/>
        </p:nvSpPr>
        <p:spPr>
          <a:xfrm>
            <a:off x="4664075" y="4581525"/>
            <a:ext cx="2079625" cy="1897063"/>
          </a:xfrm>
          <a:prstGeom prst="rect">
            <a:avLst/>
          </a:prstGeom>
          <a:solidFill>
            <a:srgbClr val="6CB3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3" name="22 Rectángulo"/>
          <p:cNvSpPr/>
          <p:nvPr/>
        </p:nvSpPr>
        <p:spPr>
          <a:xfrm>
            <a:off x="6896100" y="4581525"/>
            <a:ext cx="2079625" cy="1897063"/>
          </a:xfrm>
          <a:prstGeom prst="rect">
            <a:avLst/>
          </a:prstGeom>
          <a:solidFill>
            <a:srgbClr val="6CB3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3" name="12 CuadroTexto"/>
          <p:cNvSpPr txBox="1">
            <a:spLocks noChangeArrowheads="1"/>
          </p:cNvSpPr>
          <p:nvPr/>
        </p:nvSpPr>
        <p:spPr bwMode="auto">
          <a:xfrm>
            <a:off x="420688" y="4724400"/>
            <a:ext cx="18002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1600" b="1">
                <a:latin typeface="Georgia" pitchFamily="18" charset="0"/>
              </a:rPr>
              <a:t>I.</a:t>
            </a:r>
          </a:p>
          <a:p>
            <a:pPr>
              <a:lnSpc>
                <a:spcPts val="2000"/>
              </a:lnSpc>
            </a:pPr>
            <a:r>
              <a:rPr lang="en-GB" altLang="es-ES" sz="1600" b="1">
                <a:solidFill>
                  <a:schemeClr val="bg1"/>
                </a:solidFill>
                <a:latin typeface="Georgia" pitchFamily="18" charset="0"/>
              </a:rPr>
              <a:t>Concept, definition and principles</a:t>
            </a:r>
          </a:p>
        </p:txBody>
      </p:sp>
      <p:sp>
        <p:nvSpPr>
          <p:cNvPr id="24" name="23 CuadroTexto"/>
          <p:cNvSpPr txBox="1">
            <a:spLocks noChangeArrowheads="1"/>
          </p:cNvSpPr>
          <p:nvPr/>
        </p:nvSpPr>
        <p:spPr bwMode="auto">
          <a:xfrm>
            <a:off x="2555875" y="4724400"/>
            <a:ext cx="1871663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1600" b="1">
                <a:latin typeface="Georgia" pitchFamily="18" charset="0"/>
              </a:rPr>
              <a:t>II.</a:t>
            </a:r>
          </a:p>
          <a:p>
            <a:pPr>
              <a:lnSpc>
                <a:spcPts val="2000"/>
              </a:lnSpc>
            </a:pPr>
            <a:r>
              <a:rPr lang="en-GB" altLang="es-ES" sz="1600" b="1">
                <a:solidFill>
                  <a:schemeClr val="bg1"/>
                </a:solidFill>
                <a:latin typeface="Georgia" pitchFamily="18" charset="0"/>
              </a:rPr>
              <a:t>Sectoral organisation and representation</a:t>
            </a:r>
          </a:p>
        </p:txBody>
      </p:sp>
      <p:sp>
        <p:nvSpPr>
          <p:cNvPr id="25" name="24 CuadroTexto"/>
          <p:cNvSpPr txBox="1">
            <a:spLocks noChangeArrowheads="1"/>
          </p:cNvSpPr>
          <p:nvPr/>
        </p:nvSpPr>
        <p:spPr bwMode="auto">
          <a:xfrm>
            <a:off x="4716463" y="4652963"/>
            <a:ext cx="2016125" cy="161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1600" b="1">
                <a:latin typeface="Georgia" pitchFamily="18" charset="0"/>
              </a:rPr>
              <a:t>III.</a:t>
            </a:r>
          </a:p>
          <a:p>
            <a:pPr>
              <a:lnSpc>
                <a:spcPts val="2000"/>
              </a:lnSpc>
            </a:pPr>
            <a:r>
              <a:rPr lang="en-GB" altLang="es-ES" sz="1600" b="1">
                <a:solidFill>
                  <a:schemeClr val="bg1"/>
                </a:solidFill>
                <a:latin typeface="Georgia" pitchFamily="18" charset="0"/>
              </a:rPr>
              <a:t>Promotion and fostering of Social Economy by Public Authorities</a:t>
            </a:r>
          </a:p>
        </p:txBody>
      </p:sp>
      <p:sp>
        <p:nvSpPr>
          <p:cNvPr id="27" name="26 CuadroTexto"/>
          <p:cNvSpPr txBox="1">
            <a:spLocks noChangeArrowheads="1"/>
          </p:cNvSpPr>
          <p:nvPr/>
        </p:nvSpPr>
        <p:spPr bwMode="auto">
          <a:xfrm>
            <a:off x="6910388" y="4724400"/>
            <a:ext cx="2016125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1600" b="1">
                <a:latin typeface="Georgia" pitchFamily="18" charset="0"/>
              </a:rPr>
              <a:t>IV.</a:t>
            </a:r>
          </a:p>
          <a:p>
            <a:pPr>
              <a:lnSpc>
                <a:spcPts val="2000"/>
              </a:lnSpc>
            </a:pPr>
            <a:r>
              <a:rPr lang="en-GB" altLang="es-ES" sz="1600" b="1">
                <a:solidFill>
                  <a:schemeClr val="bg1"/>
                </a:solidFill>
                <a:latin typeface="Georgia" pitchFamily="18" charset="0"/>
              </a:rPr>
              <a:t>Particular or Specific Measures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77813" y="495300"/>
            <a:ext cx="6767512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2800" b="1" dirty="0">
                <a:solidFill>
                  <a:srgbClr val="5BA0D7"/>
                </a:solidFill>
                <a:latin typeface="Georgia" pitchFamily="18" charset="0"/>
              </a:rPr>
              <a:t>I.- CONCEPT, DEFINITION AND PRINCIPLES</a:t>
            </a:r>
            <a:r>
              <a:rPr lang="en-GB" altLang="es-ES" sz="2700" b="1" dirty="0">
                <a:solidFill>
                  <a:srgbClr val="5BA0D7"/>
                </a:solidFill>
                <a:latin typeface="Georgia" pitchFamily="18" charset="0"/>
              </a:rPr>
              <a:t> </a:t>
            </a:r>
            <a:r>
              <a:rPr lang="en-GB" altLang="es-ES" sz="2300" dirty="0">
                <a:solidFill>
                  <a:srgbClr val="D9E021"/>
                </a:solidFill>
                <a:latin typeface="Georgia" pitchFamily="18" charset="0"/>
              </a:rPr>
              <a:t>(articles 1-6)</a:t>
            </a:r>
          </a:p>
        </p:txBody>
      </p:sp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290513" y="1739900"/>
            <a:ext cx="8313737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2000" b="1">
                <a:solidFill>
                  <a:srgbClr val="D9E021"/>
                </a:solidFill>
                <a:latin typeface="Georgia" pitchFamily="18" charset="0"/>
              </a:rPr>
              <a:t>The Law defines Social Economy  </a:t>
            </a:r>
            <a:r>
              <a:rPr lang="en-GB" altLang="es-ES" sz="2000">
                <a:solidFill>
                  <a:schemeClr val="bg1"/>
                </a:solidFill>
                <a:latin typeface="Georgia" pitchFamily="18" charset="0"/>
              </a:rPr>
              <a:t>as the set of economic and business activities in the private sphere that seek:</a:t>
            </a:r>
          </a:p>
        </p:txBody>
      </p:sp>
      <p:sp>
        <p:nvSpPr>
          <p:cNvPr id="14" name="13 CuadroTexto"/>
          <p:cNvSpPr txBox="1">
            <a:spLocks noChangeArrowheads="1"/>
          </p:cNvSpPr>
          <p:nvPr/>
        </p:nvSpPr>
        <p:spPr bwMode="auto">
          <a:xfrm>
            <a:off x="1692275" y="2995613"/>
            <a:ext cx="5645150" cy="311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ts val="3400"/>
              </a:lnSpc>
            </a:pPr>
            <a:r>
              <a:rPr lang="en-GB" altLang="es-ES" sz="3600" b="1" dirty="0">
                <a:solidFill>
                  <a:schemeClr val="bg1"/>
                </a:solidFill>
                <a:latin typeface="Georgia" pitchFamily="18" charset="0"/>
              </a:rPr>
              <a:t>The </a:t>
            </a:r>
            <a:r>
              <a:rPr lang="en-GB" altLang="es-ES" sz="4400" b="1" dirty="0">
                <a:solidFill>
                  <a:srgbClr val="D9E021"/>
                </a:solidFill>
                <a:latin typeface="Georgia" pitchFamily="18" charset="0"/>
              </a:rPr>
              <a:t>collective</a:t>
            </a:r>
            <a:r>
              <a:rPr lang="en-GB" altLang="es-ES" sz="3600" b="1" dirty="0">
                <a:solidFill>
                  <a:schemeClr val="bg1"/>
                </a:solidFill>
                <a:latin typeface="Georgia" pitchFamily="18" charset="0"/>
              </a:rPr>
              <a:t> interest of its members</a:t>
            </a:r>
          </a:p>
          <a:p>
            <a:pPr algn="ctr">
              <a:lnSpc>
                <a:spcPts val="3400"/>
              </a:lnSpc>
            </a:pPr>
            <a:endParaRPr lang="en-GB" altLang="es-ES" sz="3600" b="1" dirty="0">
              <a:solidFill>
                <a:schemeClr val="bg1"/>
              </a:solidFill>
              <a:latin typeface="Georgia" pitchFamily="18" charset="0"/>
            </a:endParaRPr>
          </a:p>
          <a:p>
            <a:pPr algn="ctr">
              <a:lnSpc>
                <a:spcPts val="3400"/>
              </a:lnSpc>
            </a:pPr>
            <a:r>
              <a:rPr lang="en-GB" altLang="es-ES" sz="3600" b="1" dirty="0">
                <a:solidFill>
                  <a:schemeClr val="bg1"/>
                </a:solidFill>
                <a:latin typeface="Georgia" pitchFamily="18" charset="0"/>
              </a:rPr>
              <a:t>A </a:t>
            </a:r>
            <a:r>
              <a:rPr lang="en-GB" altLang="es-ES" sz="4400" b="1" dirty="0">
                <a:solidFill>
                  <a:srgbClr val="D9E021"/>
                </a:solidFill>
                <a:latin typeface="Georgia" pitchFamily="18" charset="0"/>
              </a:rPr>
              <a:t>general</a:t>
            </a:r>
            <a:r>
              <a:rPr lang="en-GB" altLang="es-ES" sz="3600" b="1" dirty="0">
                <a:solidFill>
                  <a:schemeClr val="bg1"/>
                </a:solidFill>
                <a:latin typeface="Georgia" pitchFamily="18" charset="0"/>
              </a:rPr>
              <a:t> economic or social interest</a:t>
            </a:r>
          </a:p>
          <a:p>
            <a:pPr algn="ctr">
              <a:lnSpc>
                <a:spcPts val="3400"/>
              </a:lnSpc>
            </a:pPr>
            <a:endParaRPr lang="en-GB" altLang="es-ES" sz="3600" b="1" dirty="0">
              <a:solidFill>
                <a:srgbClr val="D9E021"/>
              </a:solidFill>
              <a:latin typeface="Georgia" pitchFamily="18" charset="0"/>
            </a:endParaRPr>
          </a:p>
          <a:p>
            <a:pPr algn="ctr">
              <a:lnSpc>
                <a:spcPts val="3400"/>
              </a:lnSpc>
            </a:pPr>
            <a:r>
              <a:rPr lang="en-GB" altLang="es-ES" sz="4400" b="1" dirty="0">
                <a:solidFill>
                  <a:srgbClr val="D9E021"/>
                </a:solidFill>
                <a:latin typeface="Georgia" pitchFamily="18" charset="0"/>
              </a:rPr>
              <a:t>or both</a:t>
            </a:r>
            <a:endParaRPr lang="en-GB" altLang="es-ES" sz="3200" dirty="0">
              <a:solidFill>
                <a:schemeClr val="bg1"/>
              </a:solidFill>
              <a:latin typeface="Georgia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77813" y="495300"/>
            <a:ext cx="6767512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2800" b="1">
                <a:solidFill>
                  <a:srgbClr val="5BA0D7"/>
                </a:solidFill>
                <a:latin typeface="Georgia" pitchFamily="18" charset="0"/>
              </a:rPr>
              <a:t>I.- CONCEPT, DEFINITION AND PRINCIPLES</a:t>
            </a:r>
            <a:r>
              <a:rPr lang="en-GB" altLang="es-ES" sz="2700" b="1">
                <a:solidFill>
                  <a:srgbClr val="5BA0D7"/>
                </a:solidFill>
                <a:latin typeface="Georgia" pitchFamily="18" charset="0"/>
              </a:rPr>
              <a:t> </a:t>
            </a:r>
            <a:r>
              <a:rPr lang="en-GB" altLang="es-ES" sz="2300">
                <a:solidFill>
                  <a:srgbClr val="D9E021"/>
                </a:solidFill>
                <a:latin typeface="Georgia" pitchFamily="18" charset="0"/>
              </a:rPr>
              <a:t>(articles 1-6)</a:t>
            </a:r>
          </a:p>
        </p:txBody>
      </p:sp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290513" y="1739900"/>
            <a:ext cx="8313737" cy="60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2100">
                <a:solidFill>
                  <a:schemeClr val="bg1"/>
                </a:solidFill>
                <a:latin typeface="Georgia" pitchFamily="18" charset="0"/>
              </a:rPr>
              <a:t>The Law expressly states the following as </a:t>
            </a:r>
            <a:r>
              <a:rPr lang="en-GB" altLang="es-ES" sz="2100" b="1">
                <a:solidFill>
                  <a:srgbClr val="D9E021"/>
                </a:solidFill>
                <a:latin typeface="Georgia" pitchFamily="18" charset="0"/>
              </a:rPr>
              <a:t>Social Economy Institutions:</a:t>
            </a:r>
            <a:endParaRPr lang="en-GB" altLang="es-ES" sz="2100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5" name="4 CuadroTexto"/>
          <p:cNvSpPr txBox="1">
            <a:spLocks noChangeArrowheads="1"/>
          </p:cNvSpPr>
          <p:nvPr/>
        </p:nvSpPr>
        <p:spPr bwMode="auto">
          <a:xfrm>
            <a:off x="958850" y="2420938"/>
            <a:ext cx="3417888" cy="326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2100" b="1">
                <a:solidFill>
                  <a:srgbClr val="D9E021"/>
                </a:solidFill>
                <a:latin typeface="Georgia" pitchFamily="18" charset="0"/>
              </a:rPr>
              <a:t>Cooperatives</a:t>
            </a:r>
          </a:p>
          <a:p>
            <a:pPr>
              <a:lnSpc>
                <a:spcPts val="2500"/>
              </a:lnSpc>
            </a:pPr>
            <a:r>
              <a:rPr lang="en-GB" altLang="es-ES" sz="2100">
                <a:solidFill>
                  <a:schemeClr val="bg1"/>
                </a:solidFill>
                <a:latin typeface="Georgia" pitchFamily="18" charset="0"/>
              </a:rPr>
              <a:t>Mutual Societies</a:t>
            </a:r>
          </a:p>
          <a:p>
            <a:pPr>
              <a:lnSpc>
                <a:spcPts val="2500"/>
              </a:lnSpc>
            </a:pPr>
            <a:r>
              <a:rPr lang="en-GB" altLang="es-ES" sz="2100" b="1">
                <a:solidFill>
                  <a:srgbClr val="D9E021"/>
                </a:solidFill>
                <a:latin typeface="Georgia" pitchFamily="18" charset="0"/>
              </a:rPr>
              <a:t>Foundations and Associations</a:t>
            </a:r>
            <a:r>
              <a:rPr lang="en-GB" altLang="es-ES" sz="2100">
                <a:solidFill>
                  <a:schemeClr val="bg1"/>
                </a:solidFill>
                <a:latin typeface="Georgia" pitchFamily="18" charset="0"/>
              </a:rPr>
              <a:t> carrying out economic activities</a:t>
            </a:r>
          </a:p>
          <a:p>
            <a:pPr>
              <a:lnSpc>
                <a:spcPts val="2500"/>
              </a:lnSpc>
            </a:pPr>
            <a:r>
              <a:rPr lang="en-GB" altLang="es-ES" sz="2100" b="1">
                <a:solidFill>
                  <a:srgbClr val="D9E021"/>
                </a:solidFill>
                <a:latin typeface="Georgia" pitchFamily="18" charset="0"/>
              </a:rPr>
              <a:t>Employee-owned Companies</a:t>
            </a:r>
          </a:p>
          <a:p>
            <a:pPr>
              <a:lnSpc>
                <a:spcPts val="2500"/>
              </a:lnSpc>
            </a:pPr>
            <a:r>
              <a:rPr lang="en-GB" altLang="es-ES" sz="2100">
                <a:solidFill>
                  <a:schemeClr val="bg1"/>
                </a:solidFill>
                <a:latin typeface="Georgia" pitchFamily="18" charset="0"/>
              </a:rPr>
              <a:t>Integration Companies</a:t>
            </a:r>
          </a:p>
          <a:p>
            <a:pPr>
              <a:lnSpc>
                <a:spcPts val="2500"/>
              </a:lnSpc>
            </a:pPr>
            <a:r>
              <a:rPr lang="en-GB" altLang="es-ES" sz="2100" b="1">
                <a:solidFill>
                  <a:srgbClr val="D9E021"/>
                </a:solidFill>
                <a:latin typeface="Georgia" pitchFamily="18" charset="0"/>
              </a:rPr>
              <a:t>Special Employment Centres</a:t>
            </a:r>
          </a:p>
        </p:txBody>
      </p:sp>
      <p:pic>
        <p:nvPicPr>
          <p:cNvPr id="7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2562225"/>
            <a:ext cx="1857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2865438"/>
            <a:ext cx="185737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3187700"/>
            <a:ext cx="1857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4076700"/>
            <a:ext cx="1857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5084763"/>
            <a:ext cx="185737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6" name="15 Conector recto"/>
          <p:cNvCxnSpPr>
            <a:cxnSpLocks noChangeShapeType="1"/>
          </p:cNvCxnSpPr>
          <p:nvPr/>
        </p:nvCxnSpPr>
        <p:spPr bwMode="auto">
          <a:xfrm>
            <a:off x="395288" y="5805488"/>
            <a:ext cx="8280400" cy="0"/>
          </a:xfrm>
          <a:prstGeom prst="line">
            <a:avLst/>
          </a:prstGeom>
          <a:noFill/>
          <a:ln w="28575" algn="ctr">
            <a:solidFill>
              <a:srgbClr val="D9E021"/>
            </a:solidFill>
            <a:round/>
            <a:headEnd/>
            <a:tailEnd/>
          </a:ln>
        </p:spPr>
      </p:cxnSp>
      <p:sp>
        <p:nvSpPr>
          <p:cNvPr id="17" name="16 CuadroTexto"/>
          <p:cNvSpPr txBox="1">
            <a:spLocks noChangeArrowheads="1"/>
          </p:cNvSpPr>
          <p:nvPr/>
        </p:nvSpPr>
        <p:spPr bwMode="auto">
          <a:xfrm>
            <a:off x="4892675" y="2446338"/>
            <a:ext cx="4251325" cy="242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300"/>
              </a:lnSpc>
            </a:pPr>
            <a:r>
              <a:rPr lang="en-GB" altLang="es-ES" sz="2100" b="1">
                <a:solidFill>
                  <a:srgbClr val="D9E021"/>
                </a:solidFill>
                <a:latin typeface="Georgia" pitchFamily="18" charset="0"/>
              </a:rPr>
              <a:t>Fishermen’s Guilds</a:t>
            </a:r>
          </a:p>
          <a:p>
            <a:pPr>
              <a:lnSpc>
                <a:spcPts val="2300"/>
              </a:lnSpc>
            </a:pPr>
            <a:r>
              <a:rPr lang="en-GB" altLang="es-ES" sz="2100">
                <a:solidFill>
                  <a:schemeClr val="bg1"/>
                </a:solidFill>
                <a:latin typeface="Georgia" pitchFamily="18" charset="0"/>
              </a:rPr>
              <a:t>Agricultural Transformation Companies</a:t>
            </a:r>
          </a:p>
          <a:p>
            <a:pPr>
              <a:lnSpc>
                <a:spcPts val="2300"/>
              </a:lnSpc>
            </a:pPr>
            <a:r>
              <a:rPr lang="en-GB" altLang="es-ES" sz="2100" b="1">
                <a:solidFill>
                  <a:srgbClr val="D9E021"/>
                </a:solidFill>
                <a:latin typeface="Georgia" pitchFamily="18" charset="0"/>
              </a:rPr>
              <a:t>Singular Institutions</a:t>
            </a:r>
            <a:r>
              <a:rPr lang="en-GB" altLang="es-ES" sz="2100">
                <a:solidFill>
                  <a:schemeClr val="bg1"/>
                </a:solidFill>
                <a:latin typeface="Georgia" pitchFamily="18" charset="0"/>
              </a:rPr>
              <a:t> (ONCE)</a:t>
            </a:r>
          </a:p>
          <a:p>
            <a:pPr>
              <a:lnSpc>
                <a:spcPts val="2300"/>
              </a:lnSpc>
            </a:pPr>
            <a:r>
              <a:rPr lang="en-GB" altLang="es-ES" sz="2100">
                <a:solidFill>
                  <a:schemeClr val="bg1"/>
                </a:solidFill>
                <a:latin typeface="Georgia" pitchFamily="18" charset="0"/>
              </a:rPr>
              <a:t>Other institutions carrying out an economic activity that complies specifically with the principles of this Law</a:t>
            </a:r>
          </a:p>
        </p:txBody>
      </p:sp>
      <p:pic>
        <p:nvPicPr>
          <p:cNvPr id="18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2562225"/>
            <a:ext cx="1857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2840038"/>
            <a:ext cx="185737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429000"/>
            <a:ext cx="1857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3716338"/>
            <a:ext cx="185737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" name="22 CuadroTexto"/>
          <p:cNvSpPr txBox="1">
            <a:spLocks noChangeArrowheads="1"/>
          </p:cNvSpPr>
          <p:nvPr/>
        </p:nvSpPr>
        <p:spPr bwMode="auto">
          <a:xfrm>
            <a:off x="830263" y="6003925"/>
            <a:ext cx="8313737" cy="854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000"/>
              </a:lnSpc>
            </a:pPr>
            <a:r>
              <a:rPr lang="en-GB" altLang="es-ES" sz="2000">
                <a:solidFill>
                  <a:schemeClr val="bg1"/>
                </a:solidFill>
                <a:latin typeface="Georgia" pitchFamily="18" charset="0"/>
              </a:rPr>
              <a:t>For the first time ever, the Law creates a </a:t>
            </a:r>
            <a:r>
              <a:rPr lang="en-GB" altLang="es-ES" sz="2000" b="1">
                <a:solidFill>
                  <a:srgbClr val="D9E021"/>
                </a:solidFill>
                <a:latin typeface="Georgia" pitchFamily="18" charset="0"/>
              </a:rPr>
              <a:t>specific Catalogue for Social Economy Institutions,</a:t>
            </a:r>
            <a:r>
              <a:rPr lang="en-GB" altLang="es-ES" sz="2000">
                <a:solidFill>
                  <a:schemeClr val="bg1"/>
                </a:solidFill>
                <a:latin typeface="Georgia" pitchFamily="18" charset="0"/>
              </a:rPr>
              <a:t> with administrative seat in the Ministry of Labour and Immigration</a:t>
            </a:r>
          </a:p>
        </p:txBody>
      </p:sp>
      <p:pic>
        <p:nvPicPr>
          <p:cNvPr id="2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4213" y="4797425"/>
            <a:ext cx="1857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77813" y="495300"/>
            <a:ext cx="6767512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2800" b="1">
                <a:solidFill>
                  <a:srgbClr val="5BA0D7"/>
                </a:solidFill>
                <a:latin typeface="Georgia" pitchFamily="18" charset="0"/>
              </a:rPr>
              <a:t>I.- CONCEPT, DEFINITION AND PRINCIPLES</a:t>
            </a:r>
            <a:r>
              <a:rPr lang="en-GB" altLang="es-ES" sz="2700" b="1">
                <a:solidFill>
                  <a:srgbClr val="5BA0D7"/>
                </a:solidFill>
                <a:latin typeface="Georgia" pitchFamily="18" charset="0"/>
              </a:rPr>
              <a:t> </a:t>
            </a:r>
            <a:r>
              <a:rPr lang="en-GB" altLang="es-ES" sz="2300">
                <a:solidFill>
                  <a:srgbClr val="D9E021"/>
                </a:solidFill>
                <a:latin typeface="Georgia" pitchFamily="18" charset="0"/>
              </a:rPr>
              <a:t>(articles 1-6)</a:t>
            </a:r>
          </a:p>
        </p:txBody>
      </p:sp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900113" y="2492375"/>
            <a:ext cx="7920037" cy="4233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Primacy of people and the social objective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over capital, based on management that is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democratic and participatory, transparent and autonomous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Decisions are taken based on the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people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Results implemented according to the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work or services provided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and not in relation to capital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Generation of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stable and quality employment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Fostering of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internal solidarity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The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integration of people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at risk of social exclusion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Commitment to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local development,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equal opportunities, work-life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balance 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and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sustainability</a:t>
            </a:r>
          </a:p>
        </p:txBody>
      </p:sp>
      <p:pic>
        <p:nvPicPr>
          <p:cNvPr id="7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2562225"/>
            <a:ext cx="1857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19 Rectángulo"/>
          <p:cNvSpPr/>
          <p:nvPr/>
        </p:nvSpPr>
        <p:spPr>
          <a:xfrm>
            <a:off x="250825" y="1628775"/>
            <a:ext cx="8726488" cy="561975"/>
          </a:xfrm>
          <a:prstGeom prst="rect">
            <a:avLst/>
          </a:prstGeom>
          <a:solidFill>
            <a:srgbClr val="6CB3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4" name="23 CuadroTexto"/>
          <p:cNvSpPr txBox="1">
            <a:spLocks noChangeArrowheads="1"/>
          </p:cNvSpPr>
          <p:nvPr/>
        </p:nvSpPr>
        <p:spPr bwMode="auto">
          <a:xfrm>
            <a:off x="487363" y="1679575"/>
            <a:ext cx="7180262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000"/>
              </a:lnSpc>
            </a:pPr>
            <a:r>
              <a:rPr lang="en-GB" altLang="es-ES" sz="2300" b="1">
                <a:solidFill>
                  <a:schemeClr val="bg1"/>
                </a:solidFill>
                <a:latin typeface="Georgia" pitchFamily="18" charset="0"/>
              </a:rPr>
              <a:t>Principles of Social Economy</a:t>
            </a:r>
          </a:p>
        </p:txBody>
      </p:sp>
      <p:pic>
        <p:nvPicPr>
          <p:cNvPr id="25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3573463"/>
            <a:ext cx="185737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4005263"/>
            <a:ext cx="185737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4724400"/>
            <a:ext cx="185737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5229225"/>
            <a:ext cx="185737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5734050"/>
            <a:ext cx="1857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6165850"/>
            <a:ext cx="1857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77813" y="495300"/>
            <a:ext cx="7678737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2800" b="1">
                <a:solidFill>
                  <a:srgbClr val="5BA0D7"/>
                </a:solidFill>
                <a:latin typeface="Georgia" pitchFamily="18" charset="0"/>
              </a:rPr>
              <a:t>II.- SECTORAL ORGANISATION </a:t>
            </a:r>
          </a:p>
          <a:p>
            <a:pPr>
              <a:lnSpc>
                <a:spcPts val="2500"/>
              </a:lnSpc>
            </a:pPr>
            <a:r>
              <a:rPr lang="en-GB" altLang="es-ES" sz="2800" b="1">
                <a:solidFill>
                  <a:srgbClr val="5BA0D7"/>
                </a:solidFill>
                <a:latin typeface="Georgia" pitchFamily="18" charset="0"/>
              </a:rPr>
              <a:t>AND REPRESENTATION</a:t>
            </a:r>
            <a:r>
              <a:rPr lang="en-GB" altLang="es-ES" sz="2400" b="1">
                <a:solidFill>
                  <a:srgbClr val="5BA0D7"/>
                </a:solidFill>
                <a:latin typeface="Georgia" pitchFamily="18" charset="0"/>
              </a:rPr>
              <a:t> </a:t>
            </a:r>
            <a:r>
              <a:rPr lang="en-GB" altLang="es-ES">
                <a:solidFill>
                  <a:srgbClr val="D9E021"/>
                </a:solidFill>
                <a:latin typeface="Georgia" pitchFamily="18" charset="0"/>
              </a:rPr>
              <a:t>(article 7)</a:t>
            </a:r>
            <a:endParaRPr lang="en-GB" altLang="es-ES" sz="2300">
              <a:solidFill>
                <a:srgbClr val="D9E021"/>
              </a:solidFill>
              <a:latin typeface="Georgia" pitchFamily="18" charset="0"/>
            </a:endParaRPr>
          </a:p>
        </p:txBody>
      </p:sp>
      <p:sp>
        <p:nvSpPr>
          <p:cNvPr id="10" name="9 CuadroTexto"/>
          <p:cNvSpPr txBox="1">
            <a:spLocks noChangeArrowheads="1"/>
          </p:cNvSpPr>
          <p:nvPr/>
        </p:nvSpPr>
        <p:spPr bwMode="auto">
          <a:xfrm>
            <a:off x="900113" y="3536950"/>
            <a:ext cx="7920037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Bring together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most types of institutions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considered by the Law</a:t>
            </a:r>
          </a:p>
          <a:p>
            <a:pPr>
              <a:lnSpc>
                <a:spcPts val="1900"/>
              </a:lnSpc>
            </a:pP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Represent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at least 25% of all member companies or institutions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of the inter-industry confederations that take part in the representation procedure</a:t>
            </a:r>
          </a:p>
          <a:p>
            <a:pPr>
              <a:lnSpc>
                <a:spcPts val="1900"/>
              </a:lnSpc>
            </a:pP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For a majority of the types of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Social Economy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institutions that the corresponding Confederation brings together, it must represent at least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15% of all member institutions or companies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of each type in the Inter-Industry Confederation taking part in the representation procedure</a:t>
            </a:r>
          </a:p>
        </p:txBody>
      </p:sp>
      <p:sp>
        <p:nvSpPr>
          <p:cNvPr id="20" name="19 Rectángulo"/>
          <p:cNvSpPr/>
          <p:nvPr/>
        </p:nvSpPr>
        <p:spPr>
          <a:xfrm>
            <a:off x="250825" y="1628775"/>
            <a:ext cx="8726488" cy="779463"/>
          </a:xfrm>
          <a:prstGeom prst="rect">
            <a:avLst/>
          </a:prstGeom>
          <a:solidFill>
            <a:srgbClr val="6CB3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4" name="23 CuadroTexto"/>
          <p:cNvSpPr txBox="1">
            <a:spLocks noChangeArrowheads="1"/>
          </p:cNvSpPr>
          <p:nvPr/>
        </p:nvSpPr>
        <p:spPr bwMode="auto">
          <a:xfrm>
            <a:off x="487363" y="1679575"/>
            <a:ext cx="7180262" cy="68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3000"/>
              </a:lnSpc>
            </a:pPr>
            <a:r>
              <a:rPr lang="en-GB" altLang="es-ES" sz="2300" b="1">
                <a:solidFill>
                  <a:schemeClr val="bg1"/>
                </a:solidFill>
                <a:latin typeface="Georgia" pitchFamily="18" charset="0"/>
              </a:rPr>
              <a:t>Representation at national level</a:t>
            </a:r>
          </a:p>
          <a:p>
            <a:pPr>
              <a:lnSpc>
                <a:spcPts val="17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Representation </a:t>
            </a:r>
            <a:r>
              <a:rPr lang="en-GB" altLang="es-ES" b="1">
                <a:solidFill>
                  <a:srgbClr val="215687"/>
                </a:solidFill>
                <a:latin typeface="Georgia" pitchFamily="18" charset="0"/>
              </a:rPr>
              <a:t>criteria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are </a:t>
            </a:r>
            <a:r>
              <a:rPr lang="en-GB" altLang="es-ES" b="1">
                <a:solidFill>
                  <a:srgbClr val="215687"/>
                </a:solidFill>
                <a:latin typeface="Georgia" pitchFamily="18" charset="0"/>
              </a:rPr>
              <a:t>restrictive and demanding</a:t>
            </a: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31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3632200"/>
            <a:ext cx="1857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13 CuadroTexto"/>
          <p:cNvSpPr txBox="1">
            <a:spLocks noChangeArrowheads="1"/>
          </p:cNvSpPr>
          <p:nvPr/>
        </p:nvSpPr>
        <p:spPr bwMode="auto">
          <a:xfrm>
            <a:off x="611188" y="2633663"/>
            <a:ext cx="8281987" cy="574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Representative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national inter-industry confederations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must meet the following requirements:</a:t>
            </a: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</p:txBody>
      </p:sp>
      <p:pic>
        <p:nvPicPr>
          <p:cNvPr id="15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4076700"/>
            <a:ext cx="185737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1188" y="5040313"/>
            <a:ext cx="185737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50825" y="476250"/>
            <a:ext cx="7993063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2800" b="1">
                <a:solidFill>
                  <a:srgbClr val="5BA0D7"/>
                </a:solidFill>
                <a:latin typeface="Georgia" pitchFamily="18" charset="0"/>
              </a:rPr>
              <a:t>II.- SECTORAL ORGANISATION </a:t>
            </a:r>
          </a:p>
          <a:p>
            <a:pPr>
              <a:lnSpc>
                <a:spcPts val="2500"/>
              </a:lnSpc>
            </a:pPr>
            <a:r>
              <a:rPr lang="en-GB" altLang="es-ES" sz="2800" b="1">
                <a:solidFill>
                  <a:srgbClr val="5BA0D7"/>
                </a:solidFill>
                <a:latin typeface="Georgia" pitchFamily="18" charset="0"/>
              </a:rPr>
              <a:t>AND REPRESENTATION</a:t>
            </a:r>
            <a:r>
              <a:rPr lang="en-GB" altLang="es-ES" sz="2400" b="1">
                <a:solidFill>
                  <a:srgbClr val="5BA0D7"/>
                </a:solidFill>
                <a:latin typeface="Georgia" pitchFamily="18" charset="0"/>
              </a:rPr>
              <a:t> </a:t>
            </a:r>
            <a:r>
              <a:rPr lang="en-GB" altLang="es-ES">
                <a:solidFill>
                  <a:srgbClr val="D9E021"/>
                </a:solidFill>
                <a:latin typeface="Georgia" pitchFamily="18" charset="0"/>
              </a:rPr>
              <a:t>(article 9)</a:t>
            </a:r>
            <a:endParaRPr lang="en-GB" altLang="es-ES" sz="2300">
              <a:solidFill>
                <a:srgbClr val="D9E021"/>
              </a:solidFill>
              <a:latin typeface="Georgia" pitchFamily="18" charset="0"/>
            </a:endParaRPr>
          </a:p>
        </p:txBody>
      </p:sp>
      <p:sp>
        <p:nvSpPr>
          <p:cNvPr id="20" name="19 Rectángulo"/>
          <p:cNvSpPr/>
          <p:nvPr/>
        </p:nvSpPr>
        <p:spPr>
          <a:xfrm>
            <a:off x="250825" y="1628775"/>
            <a:ext cx="8726488" cy="1590675"/>
          </a:xfrm>
          <a:prstGeom prst="rect">
            <a:avLst/>
          </a:prstGeom>
          <a:solidFill>
            <a:srgbClr val="6CB3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24" name="23 CuadroTexto"/>
          <p:cNvSpPr txBox="1">
            <a:spLocks noChangeArrowheads="1"/>
          </p:cNvSpPr>
          <p:nvPr/>
        </p:nvSpPr>
        <p:spPr bwMode="auto">
          <a:xfrm>
            <a:off x="487363" y="1679575"/>
            <a:ext cx="8188325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600"/>
              </a:lnSpc>
            </a:pPr>
            <a:r>
              <a:rPr lang="en-GB" altLang="es-ES" sz="2300" b="1">
                <a:solidFill>
                  <a:schemeClr val="bg1"/>
                </a:solidFill>
                <a:latin typeface="Georgia" pitchFamily="18" charset="0"/>
              </a:rPr>
              <a:t>The COUNCIL TO FOSTER SOCIAL ECONOMY will continue to be the advisory and consultative body for activities regarding Social Economy</a:t>
            </a: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611188" y="3644900"/>
            <a:ext cx="8353425" cy="2505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Inform and collaborate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in the drafting of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projects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regarding legal provisions or regulations that affect social economy institutions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Draft reports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requested by the Ministry of Labour and Immigration and other ministerial offices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Draft and update the catalogue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of social economy institutions</a:t>
            </a: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Inform on Social Economy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development and promotion programmes</a:t>
            </a:r>
            <a:endParaRPr lang="en-GB" altLang="es-ES">
              <a:solidFill>
                <a:schemeClr val="bg1"/>
              </a:solidFill>
              <a:latin typeface="Georgia" pitchFamily="18" charset="0"/>
            </a:endParaRPr>
          </a:p>
        </p:txBody>
      </p:sp>
      <p:pic>
        <p:nvPicPr>
          <p:cNvPr id="8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721100"/>
            <a:ext cx="1952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437063"/>
            <a:ext cx="195263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5157788"/>
            <a:ext cx="195263" cy="185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5876925"/>
            <a:ext cx="1952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>
            <a:spLocks noChangeArrowheads="1"/>
          </p:cNvSpPr>
          <p:nvPr/>
        </p:nvSpPr>
        <p:spPr bwMode="auto">
          <a:xfrm>
            <a:off x="277813" y="495300"/>
            <a:ext cx="6767512" cy="727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2500"/>
              </a:lnSpc>
            </a:pPr>
            <a:r>
              <a:rPr lang="en-GB" altLang="es-ES" sz="2400" b="1">
                <a:solidFill>
                  <a:srgbClr val="5BA0D7"/>
                </a:solidFill>
                <a:latin typeface="Georgia" pitchFamily="18" charset="0"/>
              </a:rPr>
              <a:t>II.- SECTORAL ORGANISATION</a:t>
            </a:r>
          </a:p>
          <a:p>
            <a:pPr>
              <a:lnSpc>
                <a:spcPts val="2500"/>
              </a:lnSpc>
            </a:pPr>
            <a:r>
              <a:rPr lang="en-GB" altLang="es-ES" sz="2400" b="1">
                <a:solidFill>
                  <a:srgbClr val="5BA0D7"/>
                </a:solidFill>
                <a:latin typeface="Georgia" pitchFamily="18" charset="0"/>
              </a:rPr>
              <a:t>AND REPRESENTATION </a:t>
            </a:r>
            <a:r>
              <a:rPr lang="en-GB" altLang="es-ES">
                <a:solidFill>
                  <a:srgbClr val="D9E021"/>
                </a:solidFill>
                <a:latin typeface="Georgia" pitchFamily="18" charset="0"/>
              </a:rPr>
              <a:t>(article 9)</a:t>
            </a:r>
            <a:endParaRPr lang="en-GB" altLang="es-ES" sz="2300">
              <a:solidFill>
                <a:srgbClr val="D9E021"/>
              </a:solidFill>
              <a:latin typeface="Georgia" pitchFamily="18" charset="0"/>
            </a:endParaRPr>
          </a:p>
        </p:txBody>
      </p:sp>
      <p:sp>
        <p:nvSpPr>
          <p:cNvPr id="7" name="6 CuadroTexto"/>
          <p:cNvSpPr txBox="1">
            <a:spLocks noChangeArrowheads="1"/>
          </p:cNvSpPr>
          <p:nvPr/>
        </p:nvSpPr>
        <p:spPr bwMode="auto">
          <a:xfrm>
            <a:off x="611188" y="2276475"/>
            <a:ext cx="8353425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ts val="1900"/>
              </a:lnSpc>
            </a:pP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Draft studies and reports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on issues and problems that affect social economy, especially as regards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institutional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presence and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international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projection</a:t>
            </a: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Safeguard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the fostering and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respect towards the guiding principles 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of this Law</a:t>
            </a:r>
          </a:p>
          <a:p>
            <a:pPr>
              <a:lnSpc>
                <a:spcPts val="1900"/>
              </a:lnSpc>
            </a:pP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Issue a preliminary report on the adoption of </a:t>
            </a:r>
            <a:r>
              <a:rPr lang="en-GB" altLang="es-ES" b="1">
                <a:solidFill>
                  <a:srgbClr val="D9E021"/>
                </a:solidFill>
                <a:latin typeface="Georgia" pitchFamily="18" charset="0"/>
              </a:rPr>
              <a:t>statistical information</a:t>
            </a: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 measures regarding social economy institutions</a:t>
            </a:r>
          </a:p>
          <a:p>
            <a:pPr>
              <a:lnSpc>
                <a:spcPts val="1900"/>
              </a:lnSpc>
            </a:pPr>
            <a:endParaRPr lang="en-GB" altLang="es-ES" b="1">
              <a:solidFill>
                <a:srgbClr val="D9E021"/>
              </a:solidFill>
              <a:latin typeface="Georgia" pitchFamily="18" charset="0"/>
            </a:endParaRPr>
          </a:p>
          <a:p>
            <a:pPr>
              <a:lnSpc>
                <a:spcPts val="1900"/>
              </a:lnSpc>
            </a:pPr>
            <a:r>
              <a:rPr lang="en-GB" altLang="es-ES">
                <a:solidFill>
                  <a:schemeClr val="bg1"/>
                </a:solidFill>
                <a:latin typeface="Georgia" pitchFamily="18" charset="0"/>
              </a:rPr>
              <a:t>Any other functions and competences appointed by legal provisions and regulations</a:t>
            </a:r>
          </a:p>
        </p:txBody>
      </p:sp>
      <p:pic>
        <p:nvPicPr>
          <p:cNvPr id="8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2352675"/>
            <a:ext cx="1952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3289300"/>
            <a:ext cx="1952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003675"/>
            <a:ext cx="195263" cy="185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3" descr="\\SERVIDOR\Sr.Mentekitchen HD\1-TRABAJOS\UCOMUR\PRESENTACIONES\CEPES\LEY DE ECONOMIA SOCIAL\Power Point\Sin título-1 copia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850" y="4724400"/>
            <a:ext cx="195263" cy="18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2148</TotalTime>
  <Words>983</Words>
  <Application>Microsoft Office PowerPoint</Application>
  <PresentationFormat>Presentación en pantalla (4:3)</PresentationFormat>
  <Paragraphs>131</Paragraphs>
  <Slides>14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Calibri</vt:lpstr>
      <vt:lpstr>Georgia</vt:lpstr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Usuario</dc:creator>
  <cp:lastModifiedBy>isandoval</cp:lastModifiedBy>
  <cp:revision>106</cp:revision>
  <dcterms:created xsi:type="dcterms:W3CDTF">2011-05-31T09:59:35Z</dcterms:created>
  <dcterms:modified xsi:type="dcterms:W3CDTF">2016-03-29T09:50:06Z</dcterms:modified>
</cp:coreProperties>
</file>